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3"/>
    <p:sldId id="296" r:id="rId4"/>
    <p:sldId id="297" r:id="rId5"/>
    <p:sldId id="257" r:id="rId6"/>
    <p:sldId id="279" r:id="rId7"/>
    <p:sldId id="285" r:id="rId8"/>
    <p:sldId id="294" r:id="rId10"/>
    <p:sldId id="283" r:id="rId11"/>
    <p:sldId id="282" r:id="rId12"/>
    <p:sldId id="295" r:id="rId13"/>
    <p:sldId id="272" r:id="rId14"/>
    <p:sldId id="273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8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C5BB7-62FC-41F9-81F0-A30194AC9DB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D11CDB-169C-47EE-B575-3FCCF6DDCCC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456706" y="1750779"/>
            <a:ext cx="3280230" cy="616263"/>
          </a:xfrm>
        </p:spPr>
        <p:txBody>
          <a:bodyPr>
            <a:normAutofit/>
          </a:bodyPr>
          <a:lstStyle/>
          <a:p>
            <a:r>
              <a:rPr lang="zh-CN" altLang="en-US" sz="3200" b="1" kern="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研究项目汇报</a:t>
            </a:r>
            <a:endParaRPr lang="zh-CN" altLang="en-US" sz="3200" dirty="0">
              <a:solidFill>
                <a:srgbClr val="00206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27404" y="2474850"/>
            <a:ext cx="10853396" cy="1318354"/>
          </a:xfrm>
        </p:spPr>
        <p:txBody>
          <a:bodyPr>
            <a:normAutofit fontScale="92500" lnSpcReduction="20000"/>
          </a:bodyPr>
          <a:lstStyle/>
          <a:p>
            <a:pPr algn="l">
              <a:lnSpc>
                <a:spcPct val="150000"/>
              </a:lnSpc>
            </a:pPr>
            <a:r>
              <a:rPr lang="zh-CN" altLang="en-US" sz="2800" b="1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项目受理</a:t>
            </a:r>
            <a:r>
              <a:rPr lang="zh-CN" altLang="en-US" sz="2800" b="1" kern="0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号：</a:t>
            </a:r>
            <a:endParaRPr lang="en-US" altLang="zh-CN" sz="2800" b="1" kern="0" dirty="0" smtClean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  <a:p>
            <a:pPr algn="l">
              <a:lnSpc>
                <a:spcPct val="150000"/>
              </a:lnSpc>
            </a:pPr>
            <a:r>
              <a:rPr lang="zh-CN" altLang="en-US" sz="2800" b="1" kern="0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项目名称：</a:t>
            </a:r>
            <a:endParaRPr lang="en-US" altLang="zh-CN" sz="2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6995887" y="473583"/>
            <a:ext cx="4673600" cy="579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900"/>
              </a:lnSpc>
              <a:spcAft>
                <a:spcPts val="0"/>
              </a:spcAft>
            </a:pPr>
            <a:r>
              <a:rPr lang="zh-CN" altLang="zh-CN" sz="2800" kern="100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上海市临床研究伦理委员会</a:t>
            </a:r>
            <a:endParaRPr lang="zh-CN" altLang="zh-CN" sz="2800" kern="100" dirty="0">
              <a:solidFill>
                <a:srgbClr val="00206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  <a:spcAft>
                <a:spcPts val="0"/>
              </a:spcAft>
            </a:pPr>
            <a:r>
              <a:rPr lang="en-US" altLang="zh-CN" sz="1200" kern="1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SHANGHAI ETHIC COMMITTEE FOR CLINICAL RESEARCH</a:t>
            </a:r>
            <a:endParaRPr lang="zh-CN" altLang="zh-CN" sz="1200" kern="100" dirty="0">
              <a:solidFill>
                <a:srgbClr val="00206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670124" y="3901012"/>
            <a:ext cx="10767955" cy="2861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申办单位：</a:t>
            </a:r>
            <a:endParaRPr lang="en-US" altLang="zh-CN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研究单位：</a:t>
            </a:r>
            <a:endParaRPr lang="en-US" altLang="zh-CN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项目实施地点：</a:t>
            </a: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主要研究者：</a:t>
            </a:r>
            <a:endParaRPr lang="en-US" altLang="zh-CN" kern="0" dirty="0" smtClean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汇报</a:t>
            </a:r>
            <a:r>
              <a:rPr lang="zh-CN" altLang="en-US" kern="0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人：</a:t>
            </a: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5631543" cy="382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受试者招募方式</a:t>
            </a:r>
            <a:endParaRPr lang="zh-CN" altLang="en-US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2845" y="2046514"/>
            <a:ext cx="7458698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拟采取的招募方式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招募广告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招募场所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招募单位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4513943" cy="335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研究成果及表现形式</a:t>
            </a:r>
            <a:endParaRPr lang="zh-CN" altLang="en-US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标题 1"/>
          <p:cNvSpPr txBox="1"/>
          <p:nvPr/>
        </p:nvSpPr>
        <p:spPr bwMode="auto">
          <a:xfrm>
            <a:off x="1524822" y="2920999"/>
            <a:ext cx="9144000" cy="14700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algn="ctr" eaLnBrk="1" hangingPunct="1">
              <a:lnSpc>
                <a:spcPct val="200000"/>
              </a:lnSpc>
              <a:defRPr/>
            </a:pPr>
            <a:r>
              <a:rPr lang="zh-CN" altLang="en-US" sz="3200" b="1" kern="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望各位</a:t>
            </a:r>
            <a:r>
              <a:rPr lang="zh-CN" altLang="en-US" sz="3200" b="1" kern="0" dirty="0" smtClean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专家们提出</a:t>
            </a:r>
            <a:r>
              <a:rPr lang="zh-CN" altLang="en-US" sz="3200" b="1" kern="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宝贵意见，谢谢！</a:t>
            </a:r>
            <a:endParaRPr lang="en-US" altLang="zh-CN" sz="3200" b="1" kern="0" dirty="0">
              <a:solidFill>
                <a:schemeClr val="tx2"/>
              </a:solidFill>
              <a:latin typeface="楷体" panose="02010609060101010101" pitchFamily="49" charset="-122"/>
              <a:ea typeface="楷体" panose="02010609060101010101" pitchFamily="49" charset="-122"/>
              <a:cs typeface="+mj-cs"/>
            </a:endParaRPr>
          </a:p>
          <a:p>
            <a:pPr algn="ctr" eaLnBrk="1" hangingPunct="1">
              <a:lnSpc>
                <a:spcPct val="200000"/>
              </a:lnSpc>
              <a:defRPr/>
            </a:pPr>
            <a:r>
              <a:rPr lang="en-US" altLang="zh-CN" sz="2400" b="1" kern="0" dirty="0">
                <a:solidFill>
                  <a:schemeClr val="tx2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Thanks for experts advice</a:t>
            </a:r>
            <a:r>
              <a:rPr lang="zh-CN" altLang="en-US" sz="2400" b="1" kern="0" dirty="0">
                <a:solidFill>
                  <a:schemeClr val="tx2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！</a:t>
            </a:r>
            <a:r>
              <a:rPr lang="en-US" altLang="zh-CN" sz="2400" b="1" kern="0" dirty="0">
                <a:solidFill>
                  <a:schemeClr val="tx2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 </a:t>
            </a:r>
            <a:endParaRPr lang="zh-CN" altLang="en-US" sz="2400" b="1" kern="0" dirty="0">
              <a:solidFill>
                <a:schemeClr val="tx2"/>
              </a:solidFill>
              <a:latin typeface="Times New Roman" panose="02020603050405020304" pitchFamily="18" charset="0"/>
              <a:ea typeface="华文中宋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995887" y="473583"/>
            <a:ext cx="4673600" cy="579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900"/>
              </a:lnSpc>
              <a:spcAft>
                <a:spcPts val="0"/>
              </a:spcAft>
            </a:pPr>
            <a:r>
              <a:rPr lang="zh-CN" altLang="zh-CN" sz="2800" kern="100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上海市临床研究伦理委员会</a:t>
            </a:r>
            <a:endParaRPr lang="zh-CN" altLang="zh-CN" sz="2800" kern="100" dirty="0">
              <a:solidFill>
                <a:srgbClr val="00206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  <a:spcAft>
                <a:spcPts val="0"/>
              </a:spcAft>
            </a:pPr>
            <a:r>
              <a:rPr lang="en-US" altLang="zh-CN" sz="1200" kern="1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SHANGHAI ETHIC COMMITTEE FOR CLINICAL RESEARCH</a:t>
            </a:r>
            <a:endParaRPr lang="zh-CN" altLang="zh-CN" sz="1200" kern="100" dirty="0">
              <a:solidFill>
                <a:srgbClr val="00206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3135085" cy="382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研究团队名单</a:t>
            </a:r>
            <a:endParaRPr lang="zh-CN" altLang="zh-CN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712843" y="1602860"/>
          <a:ext cx="10767955" cy="1828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40186"/>
                <a:gridCol w="1872342"/>
                <a:gridCol w="1988458"/>
                <a:gridCol w="2075542"/>
                <a:gridCol w="399142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rgbClr val="002060"/>
                          </a:solidFill>
                        </a:rPr>
                        <a:t>序号</a:t>
                      </a:r>
                      <a:endParaRPr lang="zh-CN" alt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rgbClr val="002060"/>
                          </a:solidFill>
                        </a:rPr>
                        <a:t>研究者姓名</a:t>
                      </a:r>
                      <a:endParaRPr lang="zh-CN" alt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rgbClr val="002060"/>
                          </a:solidFill>
                        </a:rPr>
                        <a:t>专业背景</a:t>
                      </a:r>
                      <a:endParaRPr lang="zh-CN" alt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rgbClr val="002060"/>
                          </a:solidFill>
                        </a:rPr>
                        <a:t>是否获得</a:t>
                      </a:r>
                      <a:r>
                        <a:rPr lang="en-US" altLang="zh-CN" dirty="0" smtClean="0">
                          <a:solidFill>
                            <a:srgbClr val="002060"/>
                          </a:solidFill>
                        </a:rPr>
                        <a:t>GCP</a:t>
                      </a:r>
                      <a:r>
                        <a:rPr lang="zh-CN" altLang="en-US" dirty="0" smtClean="0">
                          <a:solidFill>
                            <a:srgbClr val="002060"/>
                          </a:solidFill>
                        </a:rPr>
                        <a:t>证书</a:t>
                      </a:r>
                      <a:endParaRPr lang="zh-CN" alt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rgbClr val="002060"/>
                          </a:solidFill>
                        </a:rPr>
                        <a:t>负责事项</a:t>
                      </a:r>
                      <a:endParaRPr lang="zh-CN" alt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48289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244083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3135085" cy="382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</a:t>
            </a:r>
            <a:r>
              <a:rPr lang="zh-CN" altLang="en-US" sz="2800" kern="100" dirty="0" smtClean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基地简介</a:t>
            </a:r>
            <a:endParaRPr lang="zh-CN" altLang="zh-CN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393372" y="2293257"/>
            <a:ext cx="8810172" cy="2122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基地概况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1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该领域相关前期研究成果基础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1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试验开展条件（试验设施设备、研究团队研究经费、行政/科研支持、病人数量等）</a:t>
            </a:r>
            <a:endParaRPr lang="en-US" altLang="zh-CN" sz="2400" b="1" dirty="0">
              <a:latin typeface="+mn-ea"/>
            </a:endParaRPr>
          </a:p>
          <a:p>
            <a:endParaRPr lang="en-US" altLang="zh-CN" sz="2400" b="1" dirty="0">
              <a:latin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567815" y="549275"/>
            <a:ext cx="2740660" cy="334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研究方案介绍</a:t>
            </a:r>
            <a:endParaRPr lang="zh-CN" altLang="en-US" sz="2800" kern="100" dirty="0" smtClean="0">
              <a:solidFill>
                <a:srgbClr val="002060"/>
              </a:solidFill>
              <a:latin typeface="Calibri" panose="020F0502020204030204" pitchFamily="34" charset="0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12034" y="1998552"/>
            <a:ext cx="10767955" cy="396938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研究背景：</a:t>
            </a: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研究目的：</a:t>
            </a: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研究意义及必要性：</a:t>
            </a: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567815" y="549275"/>
            <a:ext cx="2740660" cy="334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研究方案介绍</a:t>
            </a:r>
            <a:endParaRPr lang="zh-CN" altLang="en-US" sz="2800" kern="100" dirty="0" smtClean="0">
              <a:solidFill>
                <a:srgbClr val="002060"/>
              </a:solidFill>
              <a:latin typeface="Calibri" panose="020F0502020204030204" pitchFamily="34" charset="0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12034" y="1998552"/>
            <a:ext cx="10767955" cy="3415030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研究对象：</a:t>
            </a: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纳入标准：</a:t>
            </a: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排除标准：</a:t>
            </a: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研究设计：</a:t>
            </a: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研究过程：</a:t>
            </a: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研究可能存在的风险及处理措施：</a:t>
            </a: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3135085" cy="334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研究的统计设计</a:t>
            </a:r>
            <a:endParaRPr lang="zh-CN" altLang="en-US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2845" y="1410355"/>
            <a:ext cx="8706926" cy="2676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 smtClean="0">
                <a:latin typeface="+mn-ea"/>
              </a:rPr>
              <a:t>统计设计：</a:t>
            </a:r>
            <a:endParaRPr lang="en-US" altLang="zh-CN" sz="2000" b="1" dirty="0">
              <a:latin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latin typeface="+mn-ea"/>
              </a:rPr>
              <a:t>样本量计算依据</a:t>
            </a:r>
            <a:endParaRPr lang="en-US" altLang="zh-CN" sz="2000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latin typeface="+mn-ea"/>
              </a:rPr>
              <a:t>统计分析方法</a:t>
            </a:r>
            <a:endParaRPr lang="en-US" altLang="zh-CN" sz="2000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latin typeface="+mn-ea"/>
              </a:rPr>
              <a:t>数据管理方法</a:t>
            </a:r>
            <a:r>
              <a:rPr lang="en-US" altLang="zh-CN" sz="2000" dirty="0" smtClean="0">
                <a:latin typeface="+mn-ea"/>
              </a:rPr>
              <a:t>/</a:t>
            </a:r>
            <a:r>
              <a:rPr lang="zh-CN" altLang="en-US" sz="2000" dirty="0">
                <a:latin typeface="+mn-ea"/>
              </a:rPr>
              <a:t>监察和稽查</a:t>
            </a:r>
            <a:r>
              <a:rPr lang="zh-CN" altLang="en-US" sz="2000" dirty="0" smtClean="0">
                <a:latin typeface="+mn-ea"/>
              </a:rPr>
              <a:t>计划（</a:t>
            </a:r>
            <a:r>
              <a:rPr lang="en-US" altLang="zh-CN" sz="2000" dirty="0" smtClean="0">
                <a:latin typeface="+mn-ea"/>
              </a:rPr>
              <a:t>DSMP/DSMB</a:t>
            </a:r>
            <a:r>
              <a:rPr lang="zh-CN" altLang="en-US" sz="2000" dirty="0" smtClean="0">
                <a:latin typeface="+mn-ea"/>
              </a:rPr>
              <a:t>）</a:t>
            </a:r>
            <a:endParaRPr lang="en-US" altLang="zh-CN" sz="2000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latin typeface="+mn-ea"/>
              </a:rPr>
              <a:t>评价指标</a:t>
            </a:r>
            <a:endParaRPr lang="en-US" altLang="zh-CN" sz="2000" dirty="0">
              <a:latin typeface="+mn-ea"/>
            </a:endParaRPr>
          </a:p>
          <a:p>
            <a:endParaRPr lang="en-US" altLang="zh-C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567815" y="549275"/>
            <a:ext cx="3745865" cy="334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测试产品情况介绍</a:t>
            </a:r>
            <a:endParaRPr lang="zh-CN" altLang="en-US" sz="2800" kern="100" dirty="0" smtClean="0">
              <a:solidFill>
                <a:srgbClr val="002060"/>
              </a:solidFill>
              <a:latin typeface="Calibri" panose="020F0502020204030204" pitchFamily="34" charset="0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5631543" cy="334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知情同意书的内容</a:t>
            </a:r>
            <a:endParaRPr lang="zh-CN" altLang="en-US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62255" y="1290320"/>
            <a:ext cx="11219180" cy="4246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研究背景及目的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测试周期及过程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参与测试的受益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参与测试的</a:t>
            </a: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风险与不适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补偿和赔偿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发生损害后的治疗措施及费用</a:t>
            </a: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中途退出等受试者权利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信息的保密和储存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自愿性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联系信息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5631543" cy="334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获取受试者知情同意获取过程</a:t>
            </a:r>
            <a:endParaRPr lang="zh-CN" altLang="en-US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2845" y="2032000"/>
            <a:ext cx="7458698" cy="2168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知情同意由谁做，是否经过培训，有无特殊要求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知情同意地点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知情同意方法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重新获取知情同意的规定及要求（如涉及）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受试者撤回知情同意（后）的规定（如涉及）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629</Words>
  <Application>WPS 演示</Application>
  <PresentationFormat>宽屏</PresentationFormat>
  <Paragraphs>99</Paragraphs>
  <Slides>12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4" baseType="lpstr">
      <vt:lpstr>Arial</vt:lpstr>
      <vt:lpstr>宋体</vt:lpstr>
      <vt:lpstr>Wingdings</vt:lpstr>
      <vt:lpstr>微软雅黑</vt:lpstr>
      <vt:lpstr>Calibri</vt:lpstr>
      <vt:lpstr>华文行楷</vt:lpstr>
      <vt:lpstr>Times New Roman</vt:lpstr>
      <vt:lpstr>楷体</vt:lpstr>
      <vt:lpstr>华文中宋</vt:lpstr>
      <vt:lpstr>Calibri Light</vt:lpstr>
      <vt:lpstr>Arial Unicode MS</vt:lpstr>
      <vt:lpstr>Office 主题</vt:lpstr>
      <vt:lpstr>研究项目汇报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研究简介</dc:title>
  <dc:creator>User</dc:creator>
  <cp:lastModifiedBy>江边鸟</cp:lastModifiedBy>
  <cp:revision>19</cp:revision>
  <dcterms:created xsi:type="dcterms:W3CDTF">2018-04-09T08:39:00Z</dcterms:created>
  <dcterms:modified xsi:type="dcterms:W3CDTF">2018-10-17T05:27:15Z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RubyTemplateID">
    <vt:lpwstr>2</vt:lpwstr>
  </property>
  <property fmtid="{D5CDD505-2E9C-101B-9397-08002B2CF9AE}" pid="3" name="KSOProductBuildVer">
    <vt:lpwstr>2052-10.1.0.7520</vt:lpwstr>
  </property>
</Properties>
</file>